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1"/>
  </p:notesMasterIdLst>
  <p:sldIdLst>
    <p:sldId id="256" r:id="rId3"/>
    <p:sldId id="264" r:id="rId4"/>
    <p:sldId id="276" r:id="rId5"/>
    <p:sldId id="265" r:id="rId6"/>
    <p:sldId id="270" r:id="rId7"/>
    <p:sldId id="272" r:id="rId8"/>
    <p:sldId id="273" r:id="rId9"/>
    <p:sldId id="275" r:id="rId10"/>
  </p:sldIdLst>
  <p:sldSz cx="12192000" cy="6858000"/>
  <p:notesSz cx="6858000" cy="9144000"/>
  <p:embeddedFontLst>
    <p:embeddedFont>
      <p:font typeface="Play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erriweather Sans" charset="0"/>
      <p:italic r:id="rId18"/>
      <p:boldItalic r:id="rId19"/>
    </p:embeddedFont>
    <p:embeddedFont>
      <p:font typeface="Helvetica Neue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8e01f5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f8e01f5af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f8e01f5af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8e01f5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f8e01f5af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f8e01f5af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233f2c734_1_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None/>
            </a:pPr>
            <a:endParaRPr sz="2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62" name="Google Shape;162;g4233f2c734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22e7b4e2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22e7b4e28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422e7b4e28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24c9d1a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24c9d1ae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424c9d1ae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24c9d1ae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24c9d1ae6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424c9d1ae6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f8e01f5af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f8e01f5a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 1">
  <p:cSld name="Только заголовок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211661" y="121178"/>
            <a:ext cx="117603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211661" y="6421310"/>
            <a:ext cx="1176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09600" y="224822"/>
            <a:ext cx="109728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09600" y="1467453"/>
            <a:ext cx="10972800" cy="47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457200" marR="0" lvl="0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11638541" y="6412455"/>
            <a:ext cx="2193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38275" rIns="22850" bIns="38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2416969" y="0"/>
            <a:ext cx="7358100" cy="3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2416969" y="3536155"/>
            <a:ext cx="73581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11650372" y="6430327"/>
            <a:ext cx="2076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09600" y="224822"/>
            <a:ext cx="109728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B8ED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23B8E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09600" y="1467453"/>
            <a:ext cx="10972800" cy="47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/>
          <a:lstStyle>
            <a:lvl1pPr marL="457200" marR="0" lvl="0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•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11650372" y="6430327"/>
            <a:ext cx="2076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7F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8080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real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ctrTitle"/>
          </p:nvPr>
        </p:nvSpPr>
        <p:spPr>
          <a:xfrm>
            <a:off x="685600" y="1083250"/>
            <a:ext cx="10956600" cy="12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4800" dirty="0">
                <a:latin typeface="Play"/>
                <a:ea typeface="Play"/>
                <a:cs typeface="Play"/>
                <a:sym typeface="Play"/>
              </a:rPr>
              <a:t>Продвижение туризма региона </a:t>
            </a:r>
            <a:endParaRPr sz="4800" dirty="0"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4800" dirty="0">
                <a:latin typeface="Play"/>
                <a:ea typeface="Play"/>
                <a:cs typeface="Play"/>
                <a:sym typeface="Play"/>
              </a:rPr>
              <a:t>в </a:t>
            </a:r>
            <a:r>
              <a:rPr lang="ru-RU" sz="4800" dirty="0" smtClean="0">
                <a:latin typeface="Play"/>
                <a:ea typeface="Play"/>
                <a:cs typeface="Play"/>
                <a:sym typeface="Play"/>
              </a:rPr>
              <a:t>мобильном путеводителе</a:t>
            </a:r>
            <a:endParaRPr sz="4800" dirty="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133848" y="6453731"/>
            <a:ext cx="1078174" cy="3906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88051"/>
            <a:ext cx="12191999" cy="13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1;p35"/>
          <p:cNvPicPr preferRelativeResize="0"/>
          <p:nvPr/>
        </p:nvPicPr>
        <p:blipFill rotWithShape="1">
          <a:blip r:embed="rId4">
            <a:alphaModFix/>
          </a:blip>
          <a:srcRect t="15402" b="29863"/>
          <a:stretch/>
        </p:blipFill>
        <p:spPr>
          <a:xfrm>
            <a:off x="3156944" y="2311015"/>
            <a:ext cx="5447410" cy="286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/>
        </p:nvSpPr>
        <p:spPr>
          <a:xfrm>
            <a:off x="4264300" y="2576700"/>
            <a:ext cx="7696800" cy="27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Char char="●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На сентябрь 2018 путеводитель содержит информацию о туристических ресурсах 80-ти регионов РФ на русском и английском языках;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Char char="●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Аудитория 250 тысяч пользователей из 60 стран;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Char char="●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Бесплатная актуализация информации об объектах, событиях и маршрутах; 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Char char="●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Вовлечение пользователей в развитие и промо: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56" name="Google Shape;156;p27" descr="pasted-image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151" y="516674"/>
            <a:ext cx="2968200" cy="583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350" y="1103675"/>
            <a:ext cx="2453324" cy="43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 rotWithShape="1">
          <a:blip r:embed="rId5">
            <a:alphaModFix/>
          </a:blip>
          <a:srcRect t="15402" b="29863"/>
          <a:stretch/>
        </p:blipFill>
        <p:spPr>
          <a:xfrm>
            <a:off x="6260575" y="516675"/>
            <a:ext cx="3031400" cy="16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/>
        </p:nvSpPr>
        <p:spPr>
          <a:xfrm>
            <a:off x="5558175" y="5391975"/>
            <a:ext cx="49161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Play"/>
                <a:ea typeface="Play"/>
                <a:cs typeface="Play"/>
                <a:sym typeface="Play"/>
              </a:rPr>
              <a:t>https://appreal.org/object/</a:t>
            </a:r>
            <a:endParaRPr sz="300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 t="15402" b="29863"/>
          <a:stretch/>
        </p:blipFill>
        <p:spPr>
          <a:xfrm>
            <a:off x="1103997" y="231862"/>
            <a:ext cx="3031400" cy="16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7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575" y="2130610"/>
            <a:ext cx="1765425" cy="17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3940" y="4293375"/>
            <a:ext cx="1245250" cy="124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7570" y="4293375"/>
            <a:ext cx="1164825" cy="11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4405" y="2434163"/>
            <a:ext cx="1164825" cy="116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9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32225" y="2355455"/>
            <a:ext cx="1327750" cy="132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8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38871" y="4257206"/>
            <a:ext cx="1227173" cy="119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Kirill\Downloads\Без названия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42157" y="423318"/>
            <a:ext cx="1150457" cy="1405484"/>
          </a:xfrm>
          <a:prstGeom prst="rect">
            <a:avLst/>
          </a:prstGeom>
          <a:noFill/>
        </p:spPr>
      </p:pic>
      <p:pic>
        <p:nvPicPr>
          <p:cNvPr id="1027" name="Picture 3" descr="C:\Users\Kirill\Downloads\Без названи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94795" y="239843"/>
            <a:ext cx="3742503" cy="1949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9608" y="1385900"/>
            <a:ext cx="2120342" cy="20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4909" y="1628691"/>
            <a:ext cx="1684921" cy="108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2725" y="3951612"/>
            <a:ext cx="3249135" cy="13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9750" y="3759631"/>
            <a:ext cx="1533652" cy="155677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/>
          <p:nvPr/>
        </p:nvSpPr>
        <p:spPr>
          <a:xfrm>
            <a:off x="1072900" y="282950"/>
            <a:ext cx="10144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48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Проект создается при поддержке: </a:t>
            </a:r>
            <a:endParaRPr sz="4800"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69" name="Google Shape;169;p28" descr="C:\Users\Андрей\Desktop\Без названия (4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4156" y="950196"/>
            <a:ext cx="2051767" cy="266258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/>
          <p:nvPr/>
        </p:nvSpPr>
        <p:spPr>
          <a:xfrm>
            <a:off x="6740913" y="2888831"/>
            <a:ext cx="2028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Ростуризм</a:t>
            </a:r>
            <a:endParaRPr sz="700"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71" name="Google Shape;171;p28" descr="C:\Users\Андрей\Desktop\Без названия (1)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30776" y="1503199"/>
            <a:ext cx="2378608" cy="158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 rotWithShape="1">
          <a:blip r:embed="rId9">
            <a:alphaModFix/>
          </a:blip>
          <a:srcRect l="28718" t="11757" r="27841" b="14479"/>
          <a:stretch/>
        </p:blipFill>
        <p:spPr>
          <a:xfrm>
            <a:off x="9509463" y="3051262"/>
            <a:ext cx="1427965" cy="266258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/>
          <p:nvPr/>
        </p:nvSpPr>
        <p:spPr>
          <a:xfrm>
            <a:off x="299350" y="5713850"/>
            <a:ext cx="117618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228600" lvl="0" indent="-266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Char char="+"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всех органов региональной исполнительной власти в сфере туризма</a:t>
            </a:r>
            <a:endParaRPr sz="2400"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9335" y="3330193"/>
            <a:ext cx="2104719" cy="210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426025" y="277725"/>
            <a:ext cx="10350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Play"/>
                <a:ea typeface="Play"/>
                <a:cs typeface="Play"/>
                <a:sym typeface="Play"/>
              </a:rPr>
              <a:t>Школьный конкурс </a:t>
            </a:r>
            <a:endParaRPr dirty="0">
              <a:latin typeface="Play"/>
              <a:ea typeface="Play"/>
              <a:cs typeface="Play"/>
              <a:sym typeface="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Play"/>
                <a:ea typeface="Play"/>
                <a:cs typeface="Play"/>
                <a:sym typeface="Play"/>
              </a:rPr>
              <a:t>“Дом, в котором ты живешь”</a:t>
            </a:r>
            <a:endParaRPr dirty="0"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88051"/>
            <a:ext cx="12191999" cy="13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825" y="21718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9648" y="2969125"/>
            <a:ext cx="3620274" cy="8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40175" y="2267826"/>
            <a:ext cx="2905650" cy="16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976325" y="398895"/>
            <a:ext cx="10350300" cy="2196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lay"/>
              <a:ea typeface="Play"/>
              <a:cs typeface="Play"/>
              <a:sym typeface="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Play"/>
                <a:ea typeface="Play"/>
                <a:cs typeface="Play"/>
                <a:sym typeface="Play"/>
              </a:rPr>
              <a:t>Сделай контент сам!</a:t>
            </a:r>
            <a:endParaRPr dirty="0">
              <a:latin typeface="Play"/>
              <a:ea typeface="Play"/>
              <a:cs typeface="Play"/>
              <a:sym typeface="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Play"/>
                <a:ea typeface="Play"/>
                <a:cs typeface="Play"/>
                <a:sym typeface="Play"/>
              </a:rPr>
              <a:t>Продвигать будем вместе!</a:t>
            </a:r>
            <a:endParaRPr dirty="0">
              <a:latin typeface="Play"/>
              <a:ea typeface="Play"/>
              <a:cs typeface="Play"/>
              <a:sym typeface="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lay"/>
              <a:ea typeface="Play"/>
              <a:cs typeface="Play"/>
              <a:sym typeface="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Play"/>
                <a:ea typeface="Play"/>
                <a:cs typeface="Play"/>
                <a:sym typeface="Play"/>
              </a:rPr>
              <a:t>Добро пожаловать на борт!</a:t>
            </a:r>
            <a:endParaRPr dirty="0"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150" y="41997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4">
            <a:alphaModFix/>
          </a:blip>
          <a:srcRect t="15402" b="29863"/>
          <a:stretch/>
        </p:blipFill>
        <p:spPr>
          <a:xfrm>
            <a:off x="6844525" y="4199775"/>
            <a:ext cx="3647425" cy="19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xfrm>
            <a:off x="624750" y="225800"/>
            <a:ext cx="112716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Play"/>
                <a:ea typeface="Play"/>
                <a:cs typeface="Play"/>
                <a:sym typeface="Play"/>
              </a:rPr>
              <a:t>Присоединиться к TopTripTip Russia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544275" y="1363375"/>
            <a:ext cx="11202600" cy="50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"/>
              <a:buAutoNum type="arabicPeriod"/>
            </a:pPr>
            <a:r>
              <a:rPr lang="ru-RU" sz="2400">
                <a:latin typeface="Play"/>
                <a:ea typeface="Play"/>
                <a:cs typeface="Play"/>
                <a:sym typeface="Play"/>
              </a:rPr>
              <a:t>Зайти на </a:t>
            </a:r>
            <a:r>
              <a:rPr lang="ru-RU" sz="2400">
                <a:uFill>
                  <a:noFill/>
                </a:uFill>
                <a:latin typeface="Play"/>
                <a:ea typeface="Play"/>
                <a:cs typeface="Play"/>
                <a:sym typeface="Play"/>
                <a:hlinkClick r:id="rId3"/>
              </a:rPr>
              <a:t>https://appreal.org</a:t>
            </a:r>
            <a:r>
              <a:rPr lang="ru-RU" sz="2400">
                <a:latin typeface="Play"/>
                <a:ea typeface="Play"/>
                <a:cs typeface="Play"/>
                <a:sym typeface="Play"/>
              </a:rPr>
              <a:t> , нажать “Добавить информацию” </a:t>
            </a:r>
            <a:endParaRPr sz="2400">
              <a:latin typeface="Play"/>
              <a:ea typeface="Play"/>
              <a:cs typeface="Play"/>
              <a:sym typeface="Pl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"/>
              <a:buAutoNum type="arabicPeriod"/>
            </a:pPr>
            <a:r>
              <a:rPr lang="ru-RU" sz="2400">
                <a:highlight>
                  <a:srgbClr val="FFFFFF"/>
                </a:highlight>
                <a:latin typeface="Play"/>
                <a:ea typeface="Play"/>
                <a:cs typeface="Play"/>
                <a:sym typeface="Play"/>
              </a:rPr>
              <a:t>Внести свой e-mail </a:t>
            </a:r>
            <a:endParaRPr sz="2400">
              <a:highlight>
                <a:srgbClr val="FFFFFF"/>
              </a:highlight>
              <a:latin typeface="Play"/>
              <a:ea typeface="Play"/>
              <a:cs typeface="Play"/>
              <a:sym typeface="Pl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"/>
              <a:buAutoNum type="arabicPeriod"/>
            </a:pPr>
            <a:r>
              <a:rPr lang="ru-RU" sz="2400">
                <a:highlight>
                  <a:srgbClr val="FFFFFF"/>
                </a:highlight>
                <a:latin typeface="Play"/>
                <a:ea typeface="Play"/>
                <a:cs typeface="Play"/>
                <a:sym typeface="Play"/>
              </a:rPr>
              <a:t>Ввести название объекта, события или маршрута </a:t>
            </a:r>
            <a:endParaRPr sz="2400">
              <a:highlight>
                <a:srgbClr val="FFFFFF"/>
              </a:highlight>
              <a:latin typeface="Play"/>
              <a:ea typeface="Play"/>
              <a:cs typeface="Play"/>
              <a:sym typeface="Pl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"/>
              <a:buAutoNum type="arabicPeriod"/>
            </a:pPr>
            <a:r>
              <a:rPr lang="ru-RU" sz="2400">
                <a:highlight>
                  <a:srgbClr val="FFFFFF"/>
                </a:highlight>
                <a:latin typeface="Play"/>
                <a:ea typeface="Play"/>
                <a:cs typeface="Play"/>
                <a:sym typeface="Play"/>
              </a:rPr>
              <a:t>Указать регион (если есть, то почтовый адрес)</a:t>
            </a:r>
            <a:endParaRPr sz="2400">
              <a:highlight>
                <a:srgbClr val="FFFFFF"/>
              </a:highlight>
              <a:latin typeface="Play"/>
              <a:ea typeface="Play"/>
              <a:cs typeface="Play"/>
              <a:sym typeface="Pl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"/>
              <a:buAutoNum type="arabicPeriod"/>
            </a:pPr>
            <a:r>
              <a:rPr lang="ru-RU" sz="2400">
                <a:highlight>
                  <a:srgbClr val="FFFFFF"/>
                </a:highlight>
                <a:latin typeface="Play"/>
                <a:ea typeface="Play"/>
                <a:cs typeface="Play"/>
                <a:sym typeface="Play"/>
              </a:rPr>
              <a:t>Описать объект, событие или маршрут (до 500 знаков, ссылка на свой ресурс или указание имени автора приветствуется)</a:t>
            </a:r>
            <a:endParaRPr sz="2400">
              <a:highlight>
                <a:srgbClr val="FFFFFF"/>
              </a:highlight>
              <a:latin typeface="Play"/>
              <a:ea typeface="Play"/>
              <a:cs typeface="Play"/>
              <a:sym typeface="Pl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"/>
              <a:buAutoNum type="arabicPeriod"/>
            </a:pPr>
            <a:r>
              <a:rPr lang="ru-RU" sz="2400">
                <a:highlight>
                  <a:srgbClr val="FFFFFF"/>
                </a:highlight>
                <a:latin typeface="Play"/>
                <a:ea typeface="Play"/>
                <a:cs typeface="Play"/>
                <a:sym typeface="Play"/>
              </a:rPr>
              <a:t>Указать даты начала и окончания (только для события)</a:t>
            </a:r>
            <a:endParaRPr sz="2400">
              <a:highlight>
                <a:srgbClr val="FFFFFF"/>
              </a:highlight>
              <a:latin typeface="Play"/>
              <a:ea typeface="Play"/>
              <a:cs typeface="Play"/>
              <a:sym typeface="Pl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"/>
              <a:buAutoNum type="arabicPeriod"/>
            </a:pPr>
            <a:r>
              <a:rPr lang="ru-RU" sz="2400">
                <a:highlight>
                  <a:srgbClr val="FFFFFF"/>
                </a:highlight>
                <a:latin typeface="Play"/>
                <a:ea typeface="Play"/>
                <a:cs typeface="Play"/>
                <a:sym typeface="Play"/>
              </a:rPr>
              <a:t>Вставить ссылку на фотографию в файлообменнике (требования к фотографиям: 2048x1536 рх или 1536x2048 px и выше)</a:t>
            </a:r>
            <a:endParaRPr sz="2400">
              <a:highlight>
                <a:srgbClr val="FFFFFF"/>
              </a:highlight>
              <a:latin typeface="Play"/>
              <a:ea typeface="Play"/>
              <a:cs typeface="Play"/>
              <a:sym typeface="Pl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"/>
              <a:buAutoNum type="arabicPeriod"/>
            </a:pPr>
            <a:r>
              <a:rPr lang="ru-RU" sz="2400">
                <a:highlight>
                  <a:srgbClr val="FFFFFF"/>
                </a:highlight>
                <a:latin typeface="Play"/>
                <a:ea typeface="Play"/>
                <a:cs typeface="Play"/>
                <a:sym typeface="Play"/>
              </a:rPr>
              <a:t>ОТПРАВИТЬ</a:t>
            </a:r>
            <a:endParaRPr sz="2400">
              <a:highlight>
                <a:srgbClr val="FFFFFF"/>
              </a:highlight>
              <a:latin typeface="Play"/>
              <a:ea typeface="Play"/>
              <a:cs typeface="Play"/>
              <a:sym typeface="Pl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"/>
              <a:buAutoNum type="arabicPeriod"/>
            </a:pPr>
            <a:r>
              <a:rPr lang="ru-RU" sz="2400">
                <a:highlight>
                  <a:srgbClr val="FFFFFF"/>
                </a:highlight>
                <a:latin typeface="Play"/>
                <a:ea typeface="Play"/>
                <a:cs typeface="Play"/>
                <a:sym typeface="Play"/>
              </a:rPr>
              <a:t>После публикации контента в ТТТ, сделать пост в соцсетях или на сайте.</a:t>
            </a:r>
            <a:endParaRPr sz="2400">
              <a:highlight>
                <a:srgbClr val="FFFFFF"/>
              </a:highlight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/>
          <p:nvPr/>
        </p:nvSpPr>
        <p:spPr>
          <a:xfrm>
            <a:off x="242094" y="597471"/>
            <a:ext cx="117063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ГОТОВ ОТВЕТИТЬ НА ВОПРОСЫ</a:t>
            </a:r>
            <a:endParaRPr sz="48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1776015" y="4463294"/>
            <a:ext cx="28440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5" tIns="9975" rIns="9975" bIns="997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Андрей Сулейков</a:t>
            </a:r>
            <a:endParaRPr sz="24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+7 985 364 7977 </a:t>
            </a:r>
            <a:endParaRPr sz="2400"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as@appreal.ru </a:t>
            </a:r>
            <a:b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ru-RU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skype: android.sul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62" name="Google Shape;26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8263" y="1660713"/>
            <a:ext cx="2524512" cy="252451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/>
          <p:nvPr/>
        </p:nvSpPr>
        <p:spPr>
          <a:xfrm>
            <a:off x="5558925" y="4542450"/>
            <a:ext cx="63894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"/>
              <a:buChar char="●"/>
            </a:pPr>
            <a:r>
              <a:rPr lang="ru-RU" sz="24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Создание мобильных приложений</a:t>
            </a:r>
            <a:endParaRPr sz="24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"/>
              <a:buChar char="●"/>
            </a:pPr>
            <a:r>
              <a:rPr lang="ru-RU" sz="2400">
                <a:latin typeface="Play"/>
                <a:ea typeface="Play"/>
                <a:cs typeface="Play"/>
                <a:sym typeface="Play"/>
              </a:rPr>
              <a:t>Контент маркетинг</a:t>
            </a:r>
            <a:endParaRPr sz="2400">
              <a:latin typeface="Play"/>
              <a:ea typeface="Play"/>
              <a:cs typeface="Play"/>
              <a:sym typeface="Play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"/>
              <a:buChar char="●"/>
            </a:pPr>
            <a:r>
              <a:rPr lang="ru-RU" sz="2400">
                <a:latin typeface="Play"/>
                <a:ea typeface="Play"/>
                <a:cs typeface="Play"/>
                <a:sym typeface="Play"/>
              </a:rPr>
              <a:t>Аналитика </a:t>
            </a:r>
            <a:endParaRPr sz="2400">
              <a:latin typeface="Play"/>
              <a:ea typeface="Play"/>
              <a:cs typeface="Play"/>
              <a:sym typeface="Play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"/>
              <a:buChar char="●"/>
            </a:pPr>
            <a:r>
              <a:rPr lang="ru-RU" sz="2400">
                <a:latin typeface="Play"/>
                <a:ea typeface="Play"/>
                <a:cs typeface="Play"/>
                <a:sym typeface="Play"/>
              </a:rPr>
              <a:t>Образовательные проекты для туризма</a:t>
            </a:r>
            <a:endParaRPr sz="2400"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64" name="Google Shape;26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800" y="2947414"/>
            <a:ext cx="6538199" cy="963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217</Words>
  <Application>Microsoft Office PowerPoint</Application>
  <PresentationFormat>Произвольный</PresentationFormat>
  <Paragraphs>40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Play</vt:lpstr>
      <vt:lpstr>Calibri</vt:lpstr>
      <vt:lpstr>Merriweather Sans</vt:lpstr>
      <vt:lpstr>Helvetica Neue</vt:lpstr>
      <vt:lpstr>Simple Light</vt:lpstr>
      <vt:lpstr>White</vt:lpstr>
      <vt:lpstr>Продвижение туризма региона  в мобильном путеводителе</vt:lpstr>
      <vt:lpstr>Слайд 2</vt:lpstr>
      <vt:lpstr>Слайд 3</vt:lpstr>
      <vt:lpstr>Слайд 4</vt:lpstr>
      <vt:lpstr>Школьный конкурс  “Дом, в котором ты живешь”</vt:lpstr>
      <vt:lpstr> Сделай контент сам! Продвигать будем вместе!  Добро пожаловать на борт!</vt:lpstr>
      <vt:lpstr>Присоединиться к TopTripTip Russia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Продвижение туризма региона  в цифровой среде</dc:title>
  <dc:creator>Note AppReal</dc:creator>
  <cp:lastModifiedBy>Note AppReal</cp:lastModifiedBy>
  <cp:revision>2</cp:revision>
  <dcterms:modified xsi:type="dcterms:W3CDTF">2018-10-09T08:58:05Z</dcterms:modified>
</cp:coreProperties>
</file>