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93" r:id="rId3"/>
    <p:sldId id="303" r:id="rId4"/>
    <p:sldId id="261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4" r:id="rId15"/>
    <p:sldId id="305" r:id="rId16"/>
    <p:sldId id="270" r:id="rId17"/>
    <p:sldId id="268" r:id="rId18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3300"/>
    <a:srgbClr val="A26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1" autoAdjust="0"/>
    <p:restoredTop sz="94660"/>
  </p:normalViewPr>
  <p:slideViewPr>
    <p:cSldViewPr>
      <p:cViewPr varScale="1">
        <p:scale>
          <a:sx n="86" d="100"/>
          <a:sy n="86" d="100"/>
        </p:scale>
        <p:origin x="-15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7891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7892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93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94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95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96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7897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8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789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790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7901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7902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7903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B188510-1F4A-4846-9244-310C826CB1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361F907-2213-4F69-A06D-972BF1BB68B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7EC318-7804-4E17-AEFE-EA9228B4623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E022816-0C1C-4DCD-AEB4-4471C6D3312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51C0F6-FA4B-401F-911B-DFCBC422157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1F815E-C54E-4166-B383-B670B263256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A2DDDE-5D68-4A19-9F7E-5B1AA0AA2D0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C26E66-BCE6-4DA4-8EA1-6A42D42A016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6239DE-1851-4A6D-ADB0-2A3E887A652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E1A5CE-632D-41DD-ABF8-453088B3BB3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FA17A6-9AF8-4CDA-80BF-2C088CB5490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C81F4A2C-5B49-4A06-A80B-308208F09D09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3686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6869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687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7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7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7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7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687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687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87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687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87824" y="5517232"/>
            <a:ext cx="5717232" cy="936104"/>
          </a:xfrm>
        </p:spPr>
        <p:txBody>
          <a:bodyPr/>
          <a:lstStyle/>
          <a:p>
            <a:pPr algn="r"/>
            <a:r>
              <a:rPr lang="ru-RU" sz="2400" b="1" dirty="0"/>
              <a:t>Работу выполнила ученица </a:t>
            </a:r>
            <a:r>
              <a:rPr lang="ru-RU" sz="2400" b="1" dirty="0" smtClean="0"/>
              <a:t>9 А </a:t>
            </a:r>
            <a:r>
              <a:rPr lang="ru-RU" sz="2400" b="1" dirty="0"/>
              <a:t>класса </a:t>
            </a:r>
            <a:r>
              <a:rPr lang="ru-RU" sz="2400" b="1" dirty="0" smtClean="0"/>
              <a:t>Яковлева Марина Олеговна</a:t>
            </a:r>
            <a:endParaRPr lang="ru-RU" sz="2400" b="1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2" y="2349500"/>
            <a:ext cx="7848227" cy="2159620"/>
          </a:xfrm>
        </p:spPr>
        <p:txBody>
          <a:bodyPr/>
          <a:lstStyle/>
          <a:p>
            <a:r>
              <a:rPr lang="ru-RU" sz="3600" dirty="0"/>
              <a:t>Дневник памяти – мемуары прадеда, </a:t>
            </a:r>
            <a:r>
              <a:rPr lang="ru-RU" sz="3600" smtClean="0"/>
              <a:t>семейная реликвия.</a:t>
            </a:r>
            <a:endParaRPr lang="ru-RU" sz="3600" dirty="0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331913" y="188913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Управление образования Администрации Ленинского района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Муниципальное бюджетное общеобразовательное учреждение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Вторая Новосибирская Гимназия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543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Приговор немецкого офицера - мешок из колючей проволоки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229200"/>
            <a:ext cx="8784976" cy="11521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«</a:t>
            </a:r>
            <a:r>
              <a:rPr lang="ru-RU" sz="2200" dirty="0" smtClean="0">
                <a:effectLst/>
                <a:latin typeface="Times New Roman" pitchFamily="18" charset="0"/>
                <a:cs typeface="Times New Roman" pitchFamily="18" charset="0"/>
              </a:rPr>
              <a:t>…У меня опустились руки, ноги стали ватными - задрожали, на лице выступил холодный пот. Я стал совершенно безвольным и бессильным - как тряпка….»</a:t>
            </a:r>
            <a:endParaRPr lang="ru-RU" sz="2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Всем смертям назло Сайт администрации Тарумовского район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396044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Пользователь\AppData\Local\Microsoft\Windows\INetCache\Content.Word\IMG_276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556792"/>
            <a:ext cx="439248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Историческая справка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869160"/>
            <a:ext cx="8964488" cy="1440160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200" dirty="0" smtClean="0">
              <a:effectLst/>
            </a:endParaRPr>
          </a:p>
          <a:p>
            <a:pPr algn="ctr">
              <a:buNone/>
            </a:pPr>
            <a:r>
              <a:rPr lang="ru-RU" sz="2200" dirty="0" smtClean="0">
                <a:effectLst/>
              </a:rPr>
              <a:t>		</a:t>
            </a:r>
            <a:r>
              <a:rPr lang="ru-RU" sz="2200" dirty="0" smtClean="0">
                <a:effectLst/>
                <a:latin typeface="Times New Roman" pitchFamily="18" charset="0"/>
                <a:cs typeface="Times New Roman" pitchFamily="18" charset="0"/>
              </a:rPr>
              <a:t>Основной причиной жестокого отношения к советским военнопленным являлась нацистская теория о расовой неполноценности славян. </a:t>
            </a:r>
            <a:endParaRPr lang="ru-RU" sz="2200" dirty="0"/>
          </a:p>
        </p:txBody>
      </p:sp>
      <p:pic>
        <p:nvPicPr>
          <p:cNvPr id="21506" name="Picture 2" descr="Память о Победе советских солдат обливают грязь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4536504" cy="3470549"/>
          </a:xfrm>
          <a:prstGeom prst="rect">
            <a:avLst/>
          </a:prstGeom>
          <a:noFill/>
        </p:spPr>
      </p:pic>
      <p:pic>
        <p:nvPicPr>
          <p:cNvPr id="5" name="Рисунок 4" descr="https://upload.wikimedia.org/wikipedia/commons/f/f6/Bundesarchiv_Bild_101I-006-2212-30%2C_Russland%2C_Gefangene_russische_Soldaten.jpg"/>
          <p:cNvPicPr/>
          <p:nvPr/>
        </p:nvPicPr>
        <p:blipFill>
          <a:blip r:embed="rId3" cstate="print"/>
          <a:srcRect t="5728" b="21650"/>
          <a:stretch>
            <a:fillRect/>
          </a:stretch>
        </p:blipFill>
        <p:spPr bwMode="auto">
          <a:xfrm>
            <a:off x="4932040" y="1340768"/>
            <a:ext cx="396044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36712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Казнь вшами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941168"/>
            <a:ext cx="8784976" cy="1440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>
                <a:effectLst/>
                <a:latin typeface="Times New Roman" pitchFamily="18" charset="0"/>
                <a:cs typeface="Times New Roman" pitchFamily="18" charset="0"/>
              </a:rPr>
              <a:t>    «….Пострадавший имел вид обглоданной кости собаками. Он представлял из себя человека - состоявшего из костей покрытых кожей, пораженной сильными маленькими ранами - укусами вшей в виде сита……»</a:t>
            </a:r>
            <a:endParaRPr lang="ru-RU" sz="2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img-fotki.yandex.ru/get/6400/51928999.45/0_7cb49_6f31c5c7_XL"/>
          <p:cNvPicPr/>
          <p:nvPr/>
        </p:nvPicPr>
        <p:blipFill>
          <a:blip r:embed="rId2" cstate="print"/>
          <a:srcRect l="5254" t="15132" r="29957" b="5429"/>
          <a:stretch>
            <a:fillRect/>
          </a:stretch>
        </p:blipFill>
        <p:spPr bwMode="auto">
          <a:xfrm>
            <a:off x="251520" y="980728"/>
            <a:ext cx="3600400" cy="3554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ользователь\AppData\Local\Microsoft\Windows\INetCache\Content.Word\IMG_277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908720"/>
            <a:ext cx="4782304" cy="3730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941168"/>
            <a:ext cx="8712968" cy="1440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>
                <a:effectLst/>
                <a:latin typeface="Times New Roman" pitchFamily="18" charset="0"/>
                <a:cs typeface="Times New Roman" pitchFamily="18" charset="0"/>
              </a:rPr>
              <a:t>    		Вошь, укусившая больного сыпным тифом, становится заразной и может распространять инфекцию, как это бывает во время эпидемий. </a:t>
            </a:r>
            <a:endParaRPr lang="ru-RU" sz="2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Историческая справка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3" descr="Немецкие солдаты осматривают одежду в поисках вшей"/>
          <p:cNvPicPr>
            <a:picLocks/>
          </p:cNvPicPr>
          <p:nvPr/>
        </p:nvPicPr>
        <p:blipFill>
          <a:blip r:embed="rId2" cstate="print"/>
          <a:srcRect l="6757" t="6557" r="5405" b="21292"/>
          <a:stretch>
            <a:fillRect/>
          </a:stretch>
        </p:blipFill>
        <p:spPr bwMode="auto">
          <a:xfrm>
            <a:off x="827584" y="1340768"/>
            <a:ext cx="4320480" cy="317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g-fotki.yandex.ru/get/6405/51928999.45/0_7cb4c_95a2c282_L"/>
          <p:cNvPicPr/>
          <p:nvPr/>
        </p:nvPicPr>
        <p:blipFill>
          <a:blip r:embed="rId3" cstate="print"/>
          <a:srcRect l="16049" t="8301" r="11990" b="6950"/>
          <a:stretch>
            <a:fillRect/>
          </a:stretch>
        </p:blipFill>
        <p:spPr bwMode="auto">
          <a:xfrm>
            <a:off x="5652120" y="980728"/>
            <a:ext cx="2376264" cy="378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:\DCIM\100NC1J1\DSC_1730.JPG"/>
          <p:cNvPicPr/>
          <p:nvPr/>
        </p:nvPicPr>
        <p:blipFill>
          <a:blip r:embed="rId2" cstate="print"/>
          <a:srcRect l="14758" t="7235" r="19170" b="13434"/>
          <a:stretch>
            <a:fillRect/>
          </a:stretch>
        </p:blipFill>
        <p:spPr bwMode="auto">
          <a:xfrm>
            <a:off x="1475656" y="1412776"/>
            <a:ext cx="5616623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I:\DCIM\100NC1J1\DSC_1731.JPG"/>
          <p:cNvPicPr/>
          <p:nvPr/>
        </p:nvPicPr>
        <p:blipFill>
          <a:blip r:embed="rId3" cstate="print"/>
          <a:srcRect l="19667" t="65570" r="12005" b="9810"/>
          <a:stretch>
            <a:fillRect/>
          </a:stretch>
        </p:blipFill>
        <p:spPr bwMode="auto">
          <a:xfrm>
            <a:off x="1475656" y="5301208"/>
            <a:ext cx="5544616" cy="1331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120015"/>
            <a:ext cx="784887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стреча Иосифа Яковлева и Федора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Михеенко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которым бежал из плена.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 августа 1968год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:\DCIM\100NC1J1\DSC_1732.JPG"/>
          <p:cNvPicPr/>
          <p:nvPr/>
        </p:nvPicPr>
        <p:blipFill>
          <a:blip r:embed="rId2" cstate="print"/>
          <a:srcRect l="17655" r="6757"/>
          <a:stretch>
            <a:fillRect/>
          </a:stretch>
        </p:blipFill>
        <p:spPr bwMode="auto">
          <a:xfrm rot="5400000">
            <a:off x="2268466" y="2420166"/>
            <a:ext cx="4489813" cy="333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27584" y="404665"/>
            <a:ext cx="784887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Яковлев  Иосиф  Николаевич</a:t>
            </a:r>
          </a:p>
          <a:p>
            <a:pPr lvl="0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1913-1988гг</a:t>
            </a:r>
          </a:p>
          <a:p>
            <a:pPr lvl="0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0"/>
            <a:ext cx="8136904" cy="692696"/>
          </a:xfrm>
        </p:spPr>
        <p:txBody>
          <a:bodyPr/>
          <a:lstStyle/>
          <a:p>
            <a:r>
              <a:rPr lang="ru-RU" dirty="0"/>
              <a:t>Заключение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692696"/>
            <a:ext cx="8856984" cy="5949279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None/>
            </a:pP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ru-RU" sz="2200" dirty="0" smtClean="0">
                <a:effectLst/>
                <a:latin typeface="Times New Roman" pitchFamily="18" charset="0"/>
                <a:cs typeface="Times New Roman" pitchFamily="18" charset="0"/>
              </a:rPr>
              <a:t>.  При изучении документации о моей семье, а конкретно о моем прадеде Иосифе Николаевиче, я смогла прожить эту войну и почувствовать все то, что чувствовал каждый солдат.</a:t>
            </a:r>
          </a:p>
          <a:p>
            <a:pPr marL="514350" indent="-514350">
              <a:lnSpc>
                <a:spcPct val="90000"/>
              </a:lnSpc>
              <a:buNone/>
            </a:pPr>
            <a:r>
              <a:rPr lang="ru-RU" sz="2200" dirty="0" smtClean="0">
                <a:effectLst/>
                <a:latin typeface="Times New Roman" pitchFamily="18" charset="0"/>
                <a:cs typeface="Times New Roman" pitchFamily="18" charset="0"/>
              </a:rPr>
              <a:t> 2.  Роль моей семьи во время Великой Отечественной Войне велика, как и велика роль каждой семьи. Мужчины из нашей семьи героически воевали на фронте, многие из них погибли. Уходит навсегда поколение фронтовиков. Единственное, что мы можем сделать для них – сохранить в душе их память и благодарность к ним.</a:t>
            </a:r>
          </a:p>
          <a:p>
            <a:pPr marL="514350" indent="-514350">
              <a:lnSpc>
                <a:spcPct val="90000"/>
              </a:lnSpc>
              <a:buNone/>
            </a:pPr>
            <a:r>
              <a:rPr lang="ru-RU" sz="2200" dirty="0" smtClean="0">
                <a:effectLst/>
                <a:latin typeface="Times New Roman" pitchFamily="18" charset="0"/>
                <a:cs typeface="Times New Roman" pitchFamily="18" charset="0"/>
              </a:rPr>
              <a:t> 3.  Я надеюсь, что моя исследовательская работа, привлечёт внимание моих сверстников, и не только. Я считаю, что каждый должен знать о Великой Отечественной Войне и о их многочисленных участниках. В многих семьях остались письма с фронта и другие вещи напоминающие им о воне, но  нам всё недосуг поговорить с дедушкой, посмотреть старые фотографии, почитать письма с фронта. Нужно спешить, расспросить обо всём этом своих близких, знакомых. Лет через 20 уже мы сами будем рассказывать своим детям об этом тяжёлом и страшном времени и о бессмертном подвиге советских солдат. Память будет жива!</a:t>
            </a:r>
          </a:p>
          <a:p>
            <a:pPr marL="514350" indent="-514350">
              <a:lnSpc>
                <a:spcPct val="90000"/>
              </a:lnSpc>
              <a:buFont typeface="Wingdings" pitchFamily="2" charset="2"/>
              <a:buAutoNum type="arabicPeriod"/>
            </a:pP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565400"/>
            <a:ext cx="8229600" cy="1143000"/>
          </a:xfrm>
        </p:spPr>
        <p:txBody>
          <a:bodyPr/>
          <a:lstStyle/>
          <a:p>
            <a:r>
              <a:rPr lang="ru-RU" sz="5400"/>
              <a:t>Спасибо за внимание!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:\DCIM\100NC1J1\DSC_1726.JPG"/>
          <p:cNvPicPr>
            <a:picLocks/>
          </p:cNvPicPr>
          <p:nvPr/>
        </p:nvPicPr>
        <p:blipFill>
          <a:blip r:embed="rId2" cstate="print"/>
          <a:srcRect l="21888" t="7242" r="17106" b="3871"/>
          <a:stretch>
            <a:fillRect/>
          </a:stretch>
        </p:blipFill>
        <p:spPr bwMode="auto">
          <a:xfrm rot="5400000">
            <a:off x="534233" y="1562111"/>
            <a:ext cx="418710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I:\DCIM\100NC1J1\DSC_1727.JPG"/>
          <p:cNvPicPr/>
          <p:nvPr/>
        </p:nvPicPr>
        <p:blipFill>
          <a:blip r:embed="rId3" cstate="print"/>
          <a:srcRect l="53727" t="10594" r="21583" b="45317"/>
          <a:stretch>
            <a:fillRect/>
          </a:stretch>
        </p:blipFill>
        <p:spPr bwMode="auto">
          <a:xfrm>
            <a:off x="4932040" y="2060848"/>
            <a:ext cx="3108611" cy="296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043608" y="506869"/>
            <a:ext cx="7200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Прадедушка   Яковлев Иосиф Николаевич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27784" y="5805264"/>
            <a:ext cx="3310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фото довоенных лет - 1939год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:\DCIM\100NC1J1\DSC_1729.JPG"/>
          <p:cNvPicPr/>
          <p:nvPr/>
        </p:nvPicPr>
        <p:blipFill>
          <a:blip r:embed="rId2" cstate="print"/>
          <a:srcRect l="32812" t="9561" r="25341" b="39774"/>
          <a:stretch>
            <a:fillRect/>
          </a:stretch>
        </p:blipFill>
        <p:spPr bwMode="auto">
          <a:xfrm>
            <a:off x="4644008" y="1196752"/>
            <a:ext cx="417646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I:\DCIM\100NC1J1\DSC_1728.JPG"/>
          <p:cNvPicPr/>
          <p:nvPr/>
        </p:nvPicPr>
        <p:blipFill>
          <a:blip r:embed="rId3" cstate="print"/>
          <a:srcRect l="33387" t="9561" r="26515" b="13274"/>
          <a:stretch>
            <a:fillRect/>
          </a:stretch>
        </p:blipFill>
        <p:spPr bwMode="auto">
          <a:xfrm>
            <a:off x="395536" y="404664"/>
            <a:ext cx="403244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572000" y="332656"/>
            <a:ext cx="4427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1937год - первый год семейной жизни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5373216"/>
            <a:ext cx="79208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Прадедушка Иосиф Николаевич с женой Анной Ивановной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548680"/>
            <a:ext cx="8640638" cy="5832648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 Цель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:  Изучить мемуары моего прадеда, а в параллели вести хронику тех событий, имевших место быть. На примере его биографии, прошедшего войну, показать мужество, героизм, любовь к Родине, стойкость советского солдата – защитника Отечества.</a:t>
            </a:r>
          </a:p>
          <a:p>
            <a:pPr>
              <a:buNone/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          В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процессе работы над этой темой решались следующие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 задачи:</a:t>
            </a:r>
            <a:endParaRPr lang="ru-RU" sz="2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    1) Изучить и систематизировать документальные источники об истории моей семьи.</a:t>
            </a:r>
          </a:p>
          <a:p>
            <a:pPr>
              <a:buNone/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    2) Определить роль моей семьи в истории Великой Отечественной войны.</a:t>
            </a:r>
          </a:p>
          <a:p>
            <a:pPr>
              <a:buNone/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    3) Привлечь внимание моих сверстников к изучению истории Родины.</a:t>
            </a:r>
            <a:endParaRPr lang="ru-RU" sz="2400" dirty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Пользователь\AppData\Local\Microsoft\Windows\INetCache\Content.Word\IMG_27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792597" y="2312878"/>
            <a:ext cx="5112569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Пользователь\AppData\Local\Microsoft\Windows\INetCache\Content.Word\IMG_27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268760"/>
            <a:ext cx="5651758" cy="517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Начало мемуаров…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Историческая справка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733256"/>
            <a:ext cx="8784976" cy="6480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200" dirty="0" smtClean="0">
                <a:effectLst/>
                <a:latin typeface="Times New Roman" pitchFamily="18" charset="0"/>
                <a:cs typeface="Times New Roman" pitchFamily="18" charset="0"/>
              </a:rPr>
              <a:t>Военно-политическая академия</a:t>
            </a:r>
          </a:p>
          <a:p>
            <a:pPr algn="ctr">
              <a:buNone/>
            </a:pPr>
            <a:r>
              <a:rPr lang="ru-RU" sz="2200" dirty="0" smtClean="0">
                <a:effectLst/>
                <a:latin typeface="Times New Roman" pitchFamily="18" charset="0"/>
                <a:cs typeface="Times New Roman" pitchFamily="18" charset="0"/>
              </a:rPr>
              <a:t> имени Н. Г. Толмачёва</a:t>
            </a:r>
            <a:endParaRPr lang="ru-RU" sz="2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23 ноября. События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7917107" cy="43204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Отрывок из  мемуаров…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013176"/>
            <a:ext cx="8712968" cy="15121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>
                <a:effectLst/>
                <a:latin typeface="Times New Roman" pitchFamily="18" charset="0"/>
                <a:cs typeface="Times New Roman" pitchFamily="18" charset="0"/>
              </a:rPr>
              <a:t>	«……Взрывчатых веществ оставалось всего 15 кг тола. Решили взорвать немецкий поезд на одном из перегонов. </a:t>
            </a:r>
          </a:p>
          <a:p>
            <a:pPr>
              <a:buNone/>
            </a:pPr>
            <a:r>
              <a:rPr lang="ru-RU" sz="2200" dirty="0" smtClean="0">
                <a:effectLst/>
                <a:latin typeface="Times New Roman" pitchFamily="18" charset="0"/>
                <a:cs typeface="Times New Roman" pitchFamily="18" charset="0"/>
              </a:rPr>
              <a:t>		Операция была проведена успешно. Это была наша десятая операция……» </a:t>
            </a:r>
            <a:endParaRPr lang="ru-RU" sz="2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Государственные архивы РФ, хранящие фотодокументы о Великой Отечественной войне 1941-1945 гг. Сайт &quot;Победа. 1941-1945&quot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1052736"/>
            <a:ext cx="4032449" cy="3744416"/>
          </a:xfrm>
          <a:prstGeom prst="rect">
            <a:avLst/>
          </a:prstGeom>
          <a:noFill/>
        </p:spPr>
      </p:pic>
      <p:pic>
        <p:nvPicPr>
          <p:cNvPr id="5" name="Рисунок 4" descr="C:\Users\Пользователь\AppData\Local\Microsoft\Windows\INetCache\Content.Word\IMG_276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052736"/>
            <a:ext cx="4392488" cy="376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отрывок из книги «Сталин»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2492896"/>
            <a:ext cx="4176464" cy="29523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>
                <a:effectLst/>
                <a:latin typeface="Times New Roman" pitchFamily="18" charset="0"/>
                <a:cs typeface="Times New Roman" pitchFamily="18" charset="0"/>
              </a:rPr>
              <a:t>    «…..Сталин уже в первые месяцы войны несколько раз интересовался масштабами потерь. Генштаб, Главное управление кадров (ГУК) докладывали, но, похоже, тогда никто ничего толком не знал….»</a:t>
            </a:r>
            <a:endParaRPr lang="ru-RU" sz="2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Волкогонов, Дмитрий Антонови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3312368" cy="4428115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5949280"/>
            <a:ext cx="388843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Автор книги Д.А. Волкогонов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Autofit/>
          </a:bodyPr>
          <a:lstStyle/>
          <a:p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Что же такое плен?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149080"/>
            <a:ext cx="8784976" cy="22768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effectLst/>
              </a:rPr>
              <a:t>     	</a:t>
            </a:r>
            <a:r>
              <a:rPr lang="ru-RU" sz="2200" dirty="0" smtClean="0">
                <a:effectLst/>
                <a:latin typeface="Times New Roman" pitchFamily="18" charset="0"/>
                <a:cs typeface="Times New Roman" pitchFamily="18" charset="0"/>
              </a:rPr>
              <a:t>Попасть в плен было страшнее смерти. Фактически ты оказывался для своих, оставшихся по ту сторону линии фронта солдат, предателем. </a:t>
            </a:r>
          </a:p>
          <a:p>
            <a:pPr>
              <a:buNone/>
            </a:pPr>
            <a:r>
              <a:rPr lang="ru-RU" sz="2200" dirty="0" smtClean="0">
                <a:effectLst/>
                <a:latin typeface="Times New Roman" pitchFamily="18" charset="0"/>
                <a:cs typeface="Times New Roman" pitchFamily="18" charset="0"/>
              </a:rPr>
              <a:t>		И не важно - что до плена ты уничтожил аэродром противника, убил роту врага. Ты не сдался, не сломался - тебя просто контузило, ты не успел пустить последний патрон в себя</a:t>
            </a:r>
            <a:r>
              <a:rPr lang="ru-RU" sz="2200" b="1" i="1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Правда и ложь о советских военнопленных - &quot;ПЛАНАР-СИТ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4122676" cy="2736304"/>
          </a:xfrm>
          <a:prstGeom prst="rect">
            <a:avLst/>
          </a:prstGeom>
          <a:noFill/>
        </p:spPr>
      </p:pic>
      <p:pic>
        <p:nvPicPr>
          <p:cNvPr id="5" name="Рисунок 4" descr="https://upload.wikimedia.org/wikipedia/commons/5/57/Bundesarchiv_Bild_101I-010-0919-39%2C_Russland%2C_Nord%2C_Gefangene_Russen.jpg"/>
          <p:cNvPicPr/>
          <p:nvPr/>
        </p:nvPicPr>
        <p:blipFill>
          <a:blip r:embed="rId3" cstate="print"/>
          <a:srcRect l="2295" t="15182" r="4263" b="19838"/>
          <a:stretch>
            <a:fillRect/>
          </a:stretch>
        </p:blipFill>
        <p:spPr bwMode="auto">
          <a:xfrm>
            <a:off x="4499992" y="1268760"/>
            <a:ext cx="396044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чение">
  <a:themeElements>
    <a:clrScheme name="Течение 8">
      <a:dk1>
        <a:srgbClr val="4B2500"/>
      </a:dk1>
      <a:lt1>
        <a:srgbClr val="F9F0D3"/>
      </a:lt1>
      <a:dk2>
        <a:srgbClr val="A69564"/>
      </a:dk2>
      <a:lt2>
        <a:srgbClr val="EFDEAF"/>
      </a:lt2>
      <a:accent1>
        <a:srgbClr val="FFFFE3"/>
      </a:accent1>
      <a:accent2>
        <a:srgbClr val="BFBFA7"/>
      </a:accent2>
      <a:accent3>
        <a:srgbClr val="FBF6E6"/>
      </a:accent3>
      <a:accent4>
        <a:srgbClr val="3F1E00"/>
      </a:accent4>
      <a:accent5>
        <a:srgbClr val="FFFFEF"/>
      </a:accent5>
      <a:accent6>
        <a:srgbClr val="ADAD97"/>
      </a:accent6>
      <a:hlink>
        <a:srgbClr val="7B6D47"/>
      </a:hlink>
      <a:folHlink>
        <a:srgbClr val="A99D2F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2359</TotalTime>
  <Words>516</Words>
  <Application>Microsoft Office PowerPoint</Application>
  <PresentationFormat>Экран (4:3)</PresentationFormat>
  <Paragraphs>46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Течение</vt:lpstr>
      <vt:lpstr>Дневник памяти – мемуары прадеда, семейная реликвия.</vt:lpstr>
      <vt:lpstr>Слайд 2</vt:lpstr>
      <vt:lpstr>Слайд 3</vt:lpstr>
      <vt:lpstr>Слайд 4</vt:lpstr>
      <vt:lpstr>Начало мемуаров…</vt:lpstr>
      <vt:lpstr>Историческая справка</vt:lpstr>
      <vt:lpstr>Отрывок из  мемуаров…</vt:lpstr>
      <vt:lpstr>отрывок из книги «Сталин»</vt:lpstr>
      <vt:lpstr>Что же такое плен?</vt:lpstr>
      <vt:lpstr>Приговор немецкого офицера - мешок из колючей проволоки</vt:lpstr>
      <vt:lpstr>Историческая справка</vt:lpstr>
      <vt:lpstr>Казнь вшами</vt:lpstr>
      <vt:lpstr>Историческая справка</vt:lpstr>
      <vt:lpstr>Слайд 14</vt:lpstr>
      <vt:lpstr>Слайд 15</vt:lpstr>
      <vt:lpstr>Заключение </vt:lpstr>
      <vt:lpstr>Спасибо за внимание!</vt:lpstr>
    </vt:vector>
  </TitlesOfParts>
  <Company>none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none</dc:creator>
  <cp:lastModifiedBy>Пользователь</cp:lastModifiedBy>
  <cp:revision>48</cp:revision>
  <dcterms:created xsi:type="dcterms:W3CDTF">2010-01-11T13:57:54Z</dcterms:created>
  <dcterms:modified xsi:type="dcterms:W3CDTF">2015-03-21T14:50:54Z</dcterms:modified>
</cp:coreProperties>
</file>